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5" r:id="rId6"/>
    <p:sldId id="300" r:id="rId7"/>
    <p:sldId id="301" r:id="rId8"/>
    <p:sldId id="302" r:id="rId9"/>
    <p:sldId id="271" r:id="rId10"/>
    <p:sldId id="303" r:id="rId11"/>
    <p:sldId id="267" r:id="rId12"/>
    <p:sldId id="268" r:id="rId13"/>
    <p:sldId id="307" r:id="rId14"/>
    <p:sldId id="305" r:id="rId15"/>
    <p:sldId id="306" r:id="rId16"/>
    <p:sldId id="299" r:id="rId17"/>
    <p:sldId id="269" r:id="rId18"/>
    <p:sldId id="282" r:id="rId19"/>
    <p:sldId id="308" r:id="rId20"/>
    <p:sldId id="298" r:id="rId21"/>
    <p:sldId id="270" r:id="rId22"/>
    <p:sldId id="273" r:id="rId23"/>
    <p:sldId id="274" r:id="rId24"/>
    <p:sldId id="310" r:id="rId25"/>
    <p:sldId id="297" r:id="rId26"/>
    <p:sldId id="276" r:id="rId27"/>
    <p:sldId id="277" r:id="rId28"/>
    <p:sldId id="278" r:id="rId29"/>
    <p:sldId id="311" r:id="rId30"/>
    <p:sldId id="279" r:id="rId31"/>
    <p:sldId id="309" r:id="rId32"/>
    <p:sldId id="280" r:id="rId33"/>
    <p:sldId id="281" r:id="rId34"/>
    <p:sldId id="283" r:id="rId35"/>
    <p:sldId id="262" r:id="rId36"/>
    <p:sldId id="313" r:id="rId37"/>
    <p:sldId id="284" r:id="rId38"/>
    <p:sldId id="285" r:id="rId39"/>
    <p:sldId id="287" r:id="rId40"/>
    <p:sldId id="288" r:id="rId41"/>
    <p:sldId id="289" r:id="rId42"/>
    <p:sldId id="258" r:id="rId43"/>
    <p:sldId id="290" r:id="rId44"/>
    <p:sldId id="291" r:id="rId45"/>
    <p:sldId id="286" r:id="rId46"/>
    <p:sldId id="292" r:id="rId47"/>
    <p:sldId id="312" r:id="rId48"/>
    <p:sldId id="293" r:id="rId49"/>
    <p:sldId id="294" r:id="rId50"/>
    <p:sldId id="295" r:id="rId51"/>
    <p:sldId id="296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11" autoAdjust="0"/>
  </p:normalViewPr>
  <p:slideViewPr>
    <p:cSldViewPr>
      <p:cViewPr varScale="1">
        <p:scale>
          <a:sx n="83" d="100"/>
          <a:sy n="83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AEE5-B6E7-4DFB-876E-0F79C303DBE4}" type="datetimeFigureOut">
              <a:rPr lang="it-IT" smtClean="0"/>
              <a:pPr/>
              <a:t>14/03/2022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2F75-2900-4AE7-8568-C1B31E5CF7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5"/>
          </a:xfrm>
          <a:solidFill>
            <a:schemeClr val="accent2"/>
          </a:solidFill>
        </p:spPr>
        <p:txBody>
          <a:bodyPr/>
          <a:lstStyle/>
          <a:p>
            <a:r>
              <a:rPr lang="it-IT" b="1" dirty="0" smtClean="0"/>
              <a:t>LA GUERRA DEL SALE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936104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PERUGIA 1540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tente\Desktop\gri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132548" cy="353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Utente\Desktop\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Malatesta IV Baglioni – Signore di Perugia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1491 - 1531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C:\Users\Utente\Desktop\Mala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349041" cy="508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None/>
            </a:pPr>
            <a:r>
              <a:rPr lang="it-IT" dirty="0" smtClean="0"/>
              <a:t>		</a:t>
            </a: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Allorché l’Assoluto prega,</a:t>
            </a:r>
          </a:p>
          <a:p>
            <a:pPr>
              <a:buNone/>
            </a:pP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		Egli comanda,</a:t>
            </a:r>
          </a:p>
          <a:p>
            <a:pPr>
              <a:buNone/>
            </a:pP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		Ove non ottenga ubbidienza</a:t>
            </a:r>
          </a:p>
          <a:p>
            <a:pPr>
              <a:buNone/>
            </a:pP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		Adotta l’arbitrio</a:t>
            </a:r>
            <a:endParaRPr lang="it-IT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Stemma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del casato</a:t>
            </a:r>
          </a:p>
          <a:p>
            <a:pPr>
              <a:buNone/>
            </a:pPr>
            <a:r>
              <a:rPr lang="it-IT" dirty="0" smtClean="0"/>
              <a:t>Baglioni </a:t>
            </a:r>
            <a:endParaRPr lang="it-IT" dirty="0"/>
          </a:p>
        </p:txBody>
      </p:sp>
      <p:pic>
        <p:nvPicPr>
          <p:cNvPr id="8194" name="Picture 2" descr="C:\Users\Utente\Desktop\440px-Deruta,_vasetto_con_arme_dei_baglioni_di_perugia,_1470-1480_c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444787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4000" b="1" dirty="0" smtClean="0"/>
              <a:t>Spello</a:t>
            </a:r>
          </a:p>
          <a:p>
            <a:pPr>
              <a:buNone/>
            </a:pPr>
            <a:r>
              <a:rPr lang="it-IT" i="1" dirty="0" smtClean="0"/>
              <a:t>Cappella Baglioni</a:t>
            </a:r>
          </a:p>
          <a:p>
            <a:pPr>
              <a:buNone/>
            </a:pPr>
            <a:r>
              <a:rPr lang="it-IT" dirty="0" smtClean="0"/>
              <a:t>Pinturicchio</a:t>
            </a:r>
            <a:endParaRPr lang="it-IT" dirty="0"/>
          </a:p>
        </p:txBody>
      </p:sp>
      <p:pic>
        <p:nvPicPr>
          <p:cNvPr id="6146" name="Picture 2" descr="C:\Users\Utente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37143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Palazzo Degli </a:t>
            </a:r>
            <a:r>
              <a:rPr lang="it-IT" dirty="0" err="1" smtClean="0"/>
              <a:t>Oddi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Utente\Desktop\StreamImmagineOttimizz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810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INTERVALLO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it-IT" dirty="0" smtClean="0"/>
          </a:p>
        </p:txBody>
      </p:sp>
      <p:pic>
        <p:nvPicPr>
          <p:cNvPr id="1026" name="Picture 2" descr="C:\Users\Utente\Desktop\197px-Flock_of_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2975035" cy="4517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it-IT" dirty="0" smtClean="0"/>
              <a:t>	Interdetto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Censura ecclesiastica, cioè la punizione che impedisce l’accesso ai sacramenti</a:t>
            </a:r>
          </a:p>
          <a:p>
            <a:endParaRPr lang="it-IT" dirty="0" smtClean="0"/>
          </a:p>
          <a:p>
            <a:r>
              <a:rPr lang="it-IT" dirty="0" smtClean="0"/>
              <a:t>Perugia la subì nel 1540</a:t>
            </a:r>
            <a:endParaRPr lang="it-IT" dirty="0"/>
          </a:p>
        </p:txBody>
      </p:sp>
      <p:pic>
        <p:nvPicPr>
          <p:cNvPr id="2051" name="Picture 3" descr="C:\Users\Utente\Desktop\eu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3308424" cy="305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it-IT" b="1" dirty="0" smtClean="0"/>
              <a:t>TASSE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SUL FOCATICO E SUL SALE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Tre quattrini per libbra</a:t>
            </a:r>
          </a:p>
          <a:p>
            <a:endParaRPr lang="it-IT" dirty="0" smtClean="0"/>
          </a:p>
          <a:p>
            <a:r>
              <a:rPr lang="it-IT" dirty="0" smtClean="0"/>
              <a:t>Perugia si oppone</a:t>
            </a:r>
          </a:p>
          <a:p>
            <a:pPr>
              <a:buNone/>
            </a:pPr>
            <a:r>
              <a:rPr lang="it-IT" dirty="0" smtClean="0"/>
              <a:t>				e non paga</a:t>
            </a:r>
            <a:endParaRPr lang="it-IT" dirty="0"/>
          </a:p>
        </p:txBody>
      </p:sp>
      <p:pic>
        <p:nvPicPr>
          <p:cNvPr id="9219" name="Picture 3" descr="C:\Users\Utent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3"/>
            <a:ext cx="2517725" cy="378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Scrive il Bontempi: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000" b="1" i="1" dirty="0" smtClean="0"/>
              <a:t>Se la tal cosa si accetta, in poco tempo il contado e città è rovinato e se non si accetta, similmente siamo in gran pericolo che il papa non ci rovini. </a:t>
            </a:r>
            <a:endParaRPr lang="it-IT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Se i fatti sono accaduti nel </a:t>
            </a:r>
            <a:r>
              <a:rPr lang="it-IT" sz="4000" b="1" dirty="0" smtClean="0"/>
              <a:t>1540</a:t>
            </a:r>
            <a:r>
              <a:rPr lang="it-IT" sz="4000" dirty="0" smtClean="0"/>
              <a:t>, le premesse precedono di gran lunga quei fatti: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4000" dirty="0" smtClean="0"/>
              <a:t>Io qui ho scelto di dar loro inizio nel </a:t>
            </a:r>
            <a:r>
              <a:rPr lang="it-IT" sz="4000" b="1" dirty="0" smtClean="0"/>
              <a:t>1377</a:t>
            </a:r>
            <a:endParaRPr lang="it-IT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In punta di diritto, il papa non aveva la facoltà di imporre tasse a chi era per trattato era esentato dal pagarle.</a:t>
            </a:r>
          </a:p>
          <a:p>
            <a:pPr>
              <a:buNone/>
            </a:pPr>
            <a:r>
              <a:rPr lang="it-IT" dirty="0" smtClean="0"/>
              <a:t>Già da 100 anni Perugia aveva stipulato trattati con la Santa sede che la esentavano da aumenti di tasse, trattati che furono confermati anche da Paolo III ad inizio pontificato.</a:t>
            </a:r>
          </a:p>
          <a:p>
            <a:pPr>
              <a:buNone/>
            </a:pPr>
            <a:r>
              <a:rPr lang="it-IT" i="1" dirty="0" smtClean="0"/>
              <a:t>“I perugini, più che dal danno economico, erano mossi dalla gelosia dei propri diritti, affinché, conculcato uno, non si conculcassero tutti gli altri.”</a:t>
            </a:r>
            <a:endParaRPr lang="it-IT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>
              <a:buNone/>
            </a:pPr>
            <a:r>
              <a:rPr lang="it-IT" sz="4000" i="1" dirty="0" smtClean="0"/>
              <a:t>“Al leggere il contenuto dell’ambasciata, il Papa non espresse contentezza”</a:t>
            </a:r>
            <a:endParaRPr lang="it-IT" sz="4000" i="1" dirty="0"/>
          </a:p>
        </p:txBody>
      </p:sp>
      <p:pic>
        <p:nvPicPr>
          <p:cNvPr id="4098" name="Picture 2" descr="C:\Users\Utente\Desktop\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312368" cy="2605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it-IT" b="1" dirty="0" smtClean="0"/>
              <a:t>Alfano </a:t>
            </a:r>
            <a:r>
              <a:rPr lang="it-IT" b="1" dirty="0" err="1" smtClean="0"/>
              <a:t>Alfani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600" b="1" dirty="0" smtClean="0"/>
              <a:t>Capo dei Priori 1532-1539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Banchiere, discendente dalla celebre famiglia Severi </a:t>
            </a:r>
            <a:r>
              <a:rPr lang="it-IT" dirty="0" smtClean="0"/>
              <a:t> di </a:t>
            </a:r>
            <a:r>
              <a:rPr lang="it-IT" dirty="0" err="1" smtClean="0"/>
              <a:t>Sassoferrato</a:t>
            </a:r>
            <a:endParaRPr lang="it-IT" dirty="0" smtClean="0"/>
          </a:p>
          <a:p>
            <a:r>
              <a:rPr lang="it-IT" dirty="0" smtClean="0"/>
              <a:t>Uno </a:t>
            </a:r>
            <a:r>
              <a:rPr lang="it-IT" dirty="0" smtClean="0"/>
              <a:t>rispettabilissimo, si diceva di lui che era tutto patria e anche tutto </a:t>
            </a:r>
            <a:r>
              <a:rPr lang="it-IT" dirty="0" smtClean="0"/>
              <a:t>papa</a:t>
            </a:r>
          </a:p>
          <a:p>
            <a:endParaRPr lang="it-IT" dirty="0" smtClean="0"/>
          </a:p>
          <a:p>
            <a:r>
              <a:rPr lang="it-IT" i="1" dirty="0" smtClean="0"/>
              <a:t>“Così profondo da essere divenuto cavernoso”</a:t>
            </a:r>
            <a:endParaRPr lang="it-IT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i="1" dirty="0" smtClean="0"/>
              <a:t>A che ci giovano i privilegi, se al Pontefice non piace di </a:t>
            </a:r>
            <a:r>
              <a:rPr lang="it-IT" i="1" dirty="0" smtClean="0"/>
              <a:t>conservarli?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Se egli pretende che in sua balìa stia il dare e </a:t>
            </a:r>
            <a:r>
              <a:rPr lang="it-IT" i="1" dirty="0" err="1" smtClean="0"/>
              <a:t>tòrre</a:t>
            </a:r>
            <a:r>
              <a:rPr lang="it-IT" i="1" dirty="0" smtClean="0"/>
              <a:t> le cose da suoi predecessori concesse?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Ora, non sappiamo noi, che il volere del Principe ha forza di legge? Esaminiamo, di grazia, le forze nostre e quelle del Pontefice</a:t>
            </a:r>
            <a:endParaRPr lang="it-IT" dirty="0" smtClean="0"/>
          </a:p>
          <a:p>
            <a:pPr>
              <a:buNone/>
            </a:pPr>
            <a:r>
              <a:rPr lang="it-IT" i="1" dirty="0" smtClean="0"/>
              <a:t>Bilanciamo e une con le altre: così vedremo se le cose </a:t>
            </a:r>
            <a:r>
              <a:rPr lang="it-IT" i="1" dirty="0" err="1" smtClean="0"/>
              <a:t>sieno</a:t>
            </a:r>
            <a:r>
              <a:rPr lang="it-IT" i="1" dirty="0" smtClean="0"/>
              <a:t> pari, e se noi possiamo con quello contrastare.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Utent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334787" cy="430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tx1"/>
          </a:solidFill>
          <a:effectLst/>
        </p:spPr>
        <p:txBody>
          <a:bodyPr>
            <a:normAutofit/>
          </a:bodyPr>
          <a:lstStyle/>
          <a:p>
            <a:pPr algn="ctr">
              <a:buNone/>
            </a:pPr>
            <a:endParaRPr lang="it-IT" sz="3600" i="1" dirty="0" smtClean="0"/>
          </a:p>
          <a:p>
            <a:pPr algn="ctr">
              <a:buNone/>
            </a:pPr>
            <a:r>
              <a:rPr lang="it-IT" sz="3600" i="1" dirty="0" smtClean="0"/>
              <a:t>“</a:t>
            </a:r>
            <a:r>
              <a:rPr lang="it-IT" sz="3600" i="1" dirty="0" smtClean="0">
                <a:solidFill>
                  <a:schemeClr val="bg1">
                    <a:lumMod val="95000"/>
                  </a:schemeClr>
                </a:solidFill>
              </a:rPr>
              <a:t>Intanto il papa, lento ma fermo nell’operare, aspettando che il nostro entusiasmo si evaporasse, scagliava uno alla volta i suoi fulmini sopra di noi.</a:t>
            </a:r>
          </a:p>
          <a:p>
            <a:pPr algn="ctr">
              <a:buNone/>
            </a:pPr>
            <a:r>
              <a:rPr lang="it-IT" sz="3600" i="1" dirty="0" smtClean="0">
                <a:solidFill>
                  <a:schemeClr val="bg1">
                    <a:lumMod val="95000"/>
                  </a:schemeClr>
                </a:solidFill>
              </a:rPr>
              <a:t>Al 17 di marzo venne la scomunica, e le campane suonarono a morte. </a:t>
            </a:r>
            <a:r>
              <a:rPr lang="it-IT" sz="3600" i="1" dirty="0" smtClean="0"/>
              <a:t>“</a:t>
            </a:r>
            <a:endParaRPr lang="it-IT" sz="36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/>
              <a:t>Brunoro</a:t>
            </a:r>
            <a:r>
              <a:rPr lang="it-IT" b="1" dirty="0" smtClean="0"/>
              <a:t> </a:t>
            </a:r>
            <a:r>
              <a:rPr lang="it-IT" b="1" dirty="0" err="1" smtClean="0"/>
              <a:t>Crispolti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Priore di Perugia, 1540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i="1" dirty="0" smtClean="0"/>
              <a:t>Di nobile famiglia e di molta virtù</a:t>
            </a:r>
            <a:endParaRPr lang="it-IT" dirty="0" smtClean="0"/>
          </a:p>
          <a:p>
            <a:pPr algn="ctr">
              <a:buNone/>
            </a:pPr>
            <a:r>
              <a:rPr lang="it-IT" sz="2400" dirty="0" smtClean="0"/>
              <a:t>(ma anche inesperto e poco versato nell’arte della politica)</a:t>
            </a:r>
            <a:endParaRPr lang="it-IT" sz="2400" dirty="0"/>
          </a:p>
        </p:txBody>
      </p:sp>
      <p:pic>
        <p:nvPicPr>
          <p:cNvPr id="7170" name="Picture 2" descr="C:\Users\Utente\Desktop\Pri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096344" cy="3715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sz="4000" u="sng" dirty="0" smtClean="0"/>
              <a:t>Cronologia</a:t>
            </a:r>
          </a:p>
          <a:p>
            <a:pPr algn="ctr"/>
            <a:endParaRPr lang="it-IT" sz="4000" dirty="0" smtClean="0"/>
          </a:p>
          <a:p>
            <a:pPr algn="ctr"/>
            <a:endParaRPr lang="it-IT" sz="4000" dirty="0" smtClean="0"/>
          </a:p>
          <a:p>
            <a:r>
              <a:rPr lang="it-IT" sz="3600" dirty="0" smtClean="0"/>
              <a:t>Bernardino da Siena</a:t>
            </a:r>
            <a:endParaRPr lang="it-IT" sz="3600" dirty="0"/>
          </a:p>
        </p:txBody>
      </p:sp>
      <p:pic>
        <p:nvPicPr>
          <p:cNvPr id="6146" name="Picture 2" descr="C:\Users\Utente\Desktop\bernard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262"/>
            <a:ext cx="3699496" cy="246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Preparazione del conflitto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capo dell’armata pontificia fu messo il figlio di Paolo III, il duca di Castro </a:t>
            </a:r>
            <a:r>
              <a:rPr lang="it-IT" b="1" dirty="0" smtClean="0"/>
              <a:t>Pier luigi Farnese</a:t>
            </a:r>
            <a:endParaRPr lang="it-IT" b="1" dirty="0"/>
          </a:p>
        </p:txBody>
      </p:sp>
      <p:pic>
        <p:nvPicPr>
          <p:cNvPr id="5122" name="Picture 2" descr="C:\Users\Utente\Desktop\far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70" y="2924944"/>
            <a:ext cx="2346169" cy="2866256"/>
          </a:xfrm>
          <a:prstGeom prst="rect">
            <a:avLst/>
          </a:prstGeom>
          <a:noFill/>
        </p:spPr>
      </p:pic>
      <p:pic>
        <p:nvPicPr>
          <p:cNvPr id="5123" name="Picture 3" descr="C:\Users\Utente\Desktop\farnes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081475" cy="2863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Utente\Desktop\Territorio_di_Perugia_1589,_Ignazio_D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8862"/>
            <a:ext cx="8208912" cy="619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 descr="C:\Users\Utente\Desktop\Avign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962134" cy="521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Perugia</a:t>
            </a:r>
            <a:br>
              <a:rPr lang="it-IT" dirty="0" smtClean="0"/>
            </a:br>
            <a:r>
              <a:rPr lang="it-IT" b="1" dirty="0" smtClean="0"/>
              <a:t>Cerimonia della sottomissione</a:t>
            </a:r>
            <a:br>
              <a:rPr lang="it-IT" b="1" dirty="0" smtClean="0"/>
            </a:br>
            <a:r>
              <a:rPr lang="it-IT" b="1" dirty="0" smtClean="0"/>
              <a:t>alla sovranità di Cristo Re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Perugia ribelle era sola davanti al suo destino,</a:t>
            </a:r>
          </a:p>
          <a:p>
            <a:r>
              <a:rPr lang="it-IT" dirty="0" smtClean="0"/>
              <a:t>Essa cercò di affidarsi alla protezione di Dio.</a:t>
            </a:r>
          </a:p>
          <a:p>
            <a:r>
              <a:rPr lang="it-IT" dirty="0" smtClean="0"/>
              <a:t>Mario </a:t>
            </a:r>
            <a:r>
              <a:rPr lang="it-IT" dirty="0" err="1" smtClean="0"/>
              <a:t>Podiani</a:t>
            </a:r>
            <a:r>
              <a:rPr lang="it-IT" dirty="0" smtClean="0"/>
              <a:t> collocò il Crocefisso davanti alla piazza</a:t>
            </a:r>
          </a:p>
          <a:p>
            <a:endParaRPr lang="it-IT" dirty="0" smtClean="0"/>
          </a:p>
        </p:txBody>
      </p:sp>
      <p:pic>
        <p:nvPicPr>
          <p:cNvPr id="8194" name="Picture 2" descr="C:\Users\Utente\Desktop\CROCEFI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3950220" cy="256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MARIO PODIANI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000" dirty="0" smtClean="0"/>
              <a:t>1474 – 1551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Canonico</a:t>
            </a:r>
          </a:p>
          <a:p>
            <a:pPr>
              <a:buNone/>
            </a:pPr>
            <a:r>
              <a:rPr lang="it-IT" sz="2000" dirty="0" smtClean="0"/>
              <a:t>Cancelliere comunale</a:t>
            </a:r>
          </a:p>
          <a:p>
            <a:pPr>
              <a:buNone/>
            </a:pPr>
            <a:r>
              <a:rPr lang="it-IT" sz="2000" dirty="0" smtClean="0"/>
              <a:t>Letterato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Lesse la formula di Sottomissione</a:t>
            </a:r>
          </a:p>
          <a:p>
            <a:pPr>
              <a:buNone/>
            </a:pPr>
            <a:r>
              <a:rPr lang="it-IT" sz="2000" dirty="0" smtClean="0"/>
              <a:t>Appose il Crocefisso sulla facciata</a:t>
            </a:r>
          </a:p>
          <a:p>
            <a:pPr>
              <a:buNone/>
            </a:pPr>
            <a:r>
              <a:rPr lang="it-IT" sz="2000" dirty="0" smtClean="0"/>
              <a:t>della Cattedrale di San Lorenzo</a:t>
            </a:r>
          </a:p>
        </p:txBody>
      </p:sp>
      <p:pic>
        <p:nvPicPr>
          <p:cNvPr id="1026" name="Picture 2" descr="C:\Users\Utente\Desktop\perugino-mario-podiani-commedia-megliacci-1530-48427c8f-d1de-475e-bedd-a3e1c07066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332901" cy="533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53650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it-IT" sz="3600" i="1" dirty="0" smtClean="0"/>
          </a:p>
          <a:p>
            <a:r>
              <a:rPr lang="it-IT" sz="3600" i="1" dirty="0" smtClean="0"/>
              <a:t>“Talché era molto meglio de combattere, la ragion di dire: non </a:t>
            </a:r>
            <a:r>
              <a:rPr lang="it-IT" sz="3600" i="1" dirty="0" err="1" smtClean="0"/>
              <a:t>volemo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el</a:t>
            </a:r>
            <a:r>
              <a:rPr lang="it-IT" sz="3600" i="1" dirty="0" smtClean="0"/>
              <a:t> sale, piuttosto </a:t>
            </a:r>
            <a:r>
              <a:rPr lang="it-IT" sz="3600" i="1" dirty="0" err="1" smtClean="0"/>
              <a:t>che’</a:t>
            </a:r>
            <a:r>
              <a:rPr lang="it-IT" sz="3600" i="1" dirty="0" smtClean="0"/>
              <a:t>l papa potesse dire: ve sete ribellati, perché avete tolto le cose mie, come era vero”</a:t>
            </a:r>
            <a:endParaRPr lang="it-IT" sz="36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FORZE IN CAMPO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A favore del Papa</a:t>
            </a:r>
          </a:p>
          <a:p>
            <a:pPr lvl="2"/>
            <a:r>
              <a:rPr lang="it-IT" sz="2600" dirty="0" smtClean="0"/>
              <a:t>Capitano Generale Pier Luigi Farnese</a:t>
            </a:r>
          </a:p>
          <a:p>
            <a:pPr lvl="2"/>
            <a:r>
              <a:rPr lang="it-IT" sz="2600" dirty="0" smtClean="0"/>
              <a:t>Alessandro Vitelli di Città di Castello</a:t>
            </a:r>
          </a:p>
          <a:p>
            <a:pPr lvl="2"/>
            <a:r>
              <a:rPr lang="it-IT" sz="2600" dirty="0" smtClean="0"/>
              <a:t>Spagnoli del Regno di Napoli</a:t>
            </a:r>
          </a:p>
          <a:p>
            <a:pPr lvl="2"/>
            <a:r>
              <a:rPr lang="it-IT" sz="2600" dirty="0" smtClean="0"/>
              <a:t>8.000 soldati italiani e 400 Lanzichenecchi</a:t>
            </a:r>
          </a:p>
          <a:p>
            <a:r>
              <a:rPr lang="it-IT" b="1" dirty="0" smtClean="0"/>
              <a:t>A favore di Perugia</a:t>
            </a:r>
            <a:endParaRPr lang="it-IT" sz="1200" b="1" dirty="0" smtClean="0"/>
          </a:p>
          <a:p>
            <a:pPr lvl="2"/>
            <a:r>
              <a:rPr lang="it-IT" sz="2600" dirty="0" smtClean="0"/>
              <a:t>Tenta di arruolare mercenari</a:t>
            </a:r>
          </a:p>
          <a:p>
            <a:pPr lvl="2"/>
            <a:r>
              <a:rPr lang="it-IT" sz="2600" dirty="0" smtClean="0"/>
              <a:t>Carca nuovi alleati</a:t>
            </a:r>
          </a:p>
          <a:p>
            <a:pPr lvl="2"/>
            <a:r>
              <a:rPr lang="it-IT" sz="2600" dirty="0" smtClean="0"/>
              <a:t>Cosimo I di Firenze mediatore, Siena  unica a inviare truppe</a:t>
            </a:r>
          </a:p>
          <a:p>
            <a:pPr lvl="2"/>
            <a:r>
              <a:rPr lang="it-IT" sz="2600" dirty="0" smtClean="0"/>
              <a:t>E’ ala ricerca del Capitano  Generale</a:t>
            </a:r>
          </a:p>
          <a:p>
            <a:pPr lvl="2"/>
            <a:r>
              <a:rPr lang="it-IT" sz="2600" dirty="0" smtClean="0"/>
              <a:t>2.000 fanti e truppe cittadine, più avanti 800 fanti da Siena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 INIZIO IL CONFLITTO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 dirty="0" smtClean="0"/>
          </a:p>
          <a:p>
            <a:pPr algn="ctr">
              <a:buNone/>
            </a:pPr>
            <a:r>
              <a:rPr lang="it-IT" sz="7200" i="1" dirty="0" smtClean="0"/>
              <a:t>Tal che la piazza </a:t>
            </a:r>
            <a:r>
              <a:rPr lang="it-IT" sz="7200" i="1" dirty="0" err="1" smtClean="0"/>
              <a:t>parea</a:t>
            </a:r>
            <a:r>
              <a:rPr lang="it-IT" sz="7200" i="1" dirty="0" smtClean="0"/>
              <a:t> un canneto</a:t>
            </a:r>
            <a:endParaRPr lang="it-IT" sz="72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 descr="C:\Users\Utente\Desktop\1280px-Slag_om_Grolle_2008-2_-_Staatse_musketiers_en_piekeniers_in_slagformat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12834" cy="563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INTERVALLO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Desktop\Eurasian_wol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5985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Utente\Desktop\c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202" y="404663"/>
            <a:ext cx="8583278" cy="5961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Forze papali a Bastia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Sulle rive del </a:t>
            </a:r>
            <a:r>
              <a:rPr lang="it-IT" dirty="0" err="1" smtClean="0"/>
              <a:t>Chiascio</a:t>
            </a:r>
            <a:endParaRPr lang="it-IT" dirty="0" smtClean="0"/>
          </a:p>
          <a:p>
            <a:r>
              <a:rPr lang="it-IT" dirty="0" smtClean="0"/>
              <a:t>Fanteria</a:t>
            </a:r>
          </a:p>
          <a:p>
            <a:r>
              <a:rPr lang="it-IT" dirty="0" smtClean="0"/>
              <a:t>Reparti di Cavalleria</a:t>
            </a:r>
          </a:p>
          <a:p>
            <a:r>
              <a:rPr lang="it-IT" dirty="0" smtClean="0"/>
              <a:t>3.000 Spagnoli</a:t>
            </a:r>
            <a:endParaRPr lang="it-IT" dirty="0"/>
          </a:p>
        </p:txBody>
      </p:sp>
      <p:pic>
        <p:nvPicPr>
          <p:cNvPr id="3075" name="Picture 3" descr="C:\Users\Utente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624" y="1340768"/>
            <a:ext cx="3906831" cy="521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Battaglia di Santa Susanna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 descr="C:\Users\Utente\Desktop\downloa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87603" cy="456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1300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Utente\Desktop\Corridoio bizant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896613" cy="5004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Ponte San Giovanni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Utente\Desktop\Old_ponte_vecch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939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12 maggio 1540, ore 23</a:t>
            </a:r>
            <a:br>
              <a:rPr lang="it-IT" dirty="0" smtClean="0"/>
            </a:br>
            <a:r>
              <a:rPr lang="it-IT" dirty="0" smtClean="0"/>
              <a:t>prende il comando </a:t>
            </a:r>
            <a:r>
              <a:rPr lang="it-IT" dirty="0" err="1" smtClean="0"/>
              <a:t>Ridolfo</a:t>
            </a:r>
            <a:r>
              <a:rPr lang="it-IT" dirty="0" smtClean="0"/>
              <a:t> Baglioni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1" name="Picture 3" descr="C:\Users\Utente\Desktop\1024px-Perugia_Palazzo_Pubblico_lato_n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976664" cy="4996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Utente\Desktop\so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86964"/>
            <a:ext cx="6192688" cy="5565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19 Maggio 1540</a:t>
            </a:r>
            <a:br>
              <a:rPr lang="it-IT" dirty="0" smtClean="0"/>
            </a:br>
            <a:r>
              <a:rPr lang="it-IT" dirty="0" smtClean="0"/>
              <a:t>attacco alla Porta Sant’Antonio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Utente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53650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800" b="1" dirty="0" smtClean="0"/>
              <a:t>Perugia </a:t>
            </a:r>
          </a:p>
          <a:p>
            <a:pPr algn="ctr">
              <a:buNone/>
            </a:pPr>
            <a:r>
              <a:rPr lang="it-IT" sz="4800" b="1" dirty="0" smtClean="0"/>
              <a:t>si era resa conto di avere forze sufficienti per difendersi,</a:t>
            </a:r>
          </a:p>
          <a:p>
            <a:pPr algn="ctr">
              <a:buNone/>
            </a:pPr>
            <a:endParaRPr lang="it-IT" sz="4800" b="1" dirty="0" smtClean="0"/>
          </a:p>
          <a:p>
            <a:pPr algn="ctr">
              <a:buNone/>
            </a:pPr>
            <a:r>
              <a:rPr lang="it-IT" sz="4800" b="1" dirty="0" smtClean="0"/>
              <a:t>Ma di non avere forze sufficienti per attaccare</a:t>
            </a:r>
            <a:endParaRPr lang="it-IT" sz="48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Assedio di </a:t>
            </a:r>
            <a:r>
              <a:rPr lang="it-IT" dirty="0" err="1" smtClean="0"/>
              <a:t>Torgiano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err="1" smtClean="0"/>
              <a:t>Ascanio</a:t>
            </a:r>
            <a:r>
              <a:rPr lang="it-IT" sz="2800" dirty="0" smtClean="0"/>
              <a:t> della </a:t>
            </a:r>
            <a:r>
              <a:rPr lang="it-IT" sz="2800" dirty="0" err="1" smtClean="0"/>
              <a:t>Corgna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Andrea d’Arezzo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098" name="Picture 2" descr="C:\Users\Utente\Desktop\downloa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40768"/>
            <a:ext cx="5284167" cy="516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6600" b="1" dirty="0" smtClean="0"/>
              <a:t>Cade </a:t>
            </a:r>
            <a:r>
              <a:rPr lang="it-IT" sz="6600" b="1" dirty="0" err="1" smtClean="0"/>
              <a:t>Torgiano</a:t>
            </a:r>
            <a:r>
              <a:rPr lang="it-IT" sz="6600" b="1" dirty="0" smtClean="0"/>
              <a:t>, esausta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Le</a:t>
            </a:r>
            <a:r>
              <a:rPr lang="it-IT" b="1" dirty="0" smtClean="0"/>
              <a:t> </a:t>
            </a:r>
            <a:r>
              <a:rPr lang="it-IT" dirty="0" smtClean="0"/>
              <a:t>forze papaline, al comando del Vitelli, presero Ponte </a:t>
            </a:r>
            <a:r>
              <a:rPr lang="it-IT" dirty="0" err="1" smtClean="0"/>
              <a:t>Pattoli</a:t>
            </a:r>
            <a:r>
              <a:rPr lang="it-IT" dirty="0" smtClean="0"/>
              <a:t> e Ponte </a:t>
            </a:r>
            <a:r>
              <a:rPr lang="it-IT" dirty="0" err="1" smtClean="0"/>
              <a:t>Felcino</a:t>
            </a:r>
            <a:r>
              <a:rPr lang="it-IT" dirty="0" smtClean="0"/>
              <a:t>.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/>
              <a:t>L’anello dell’assedio si stava chiudendo</a:t>
            </a:r>
            <a:endParaRPr lang="it-IT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sz="4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it-IT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vero punto debole di una città non sono le mura,</a:t>
            </a:r>
          </a:p>
          <a:p>
            <a:pPr algn="ctr">
              <a:buNone/>
            </a:pPr>
            <a:r>
              <a:rPr lang="it-IT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la fame degli assediati.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dì del </a:t>
            </a:r>
            <a:r>
              <a:rPr lang="it-IT" b="1" dirty="0" smtClean="0"/>
              <a:t>3 giugno 1540</a:t>
            </a:r>
            <a:r>
              <a:rPr lang="it-IT" dirty="0" smtClean="0"/>
              <a:t>, dopo tre mesi di assedio, Perugia accettò di capitolare, la resa fu incondizionata.</a:t>
            </a:r>
          </a:p>
          <a:p>
            <a:r>
              <a:rPr lang="it-IT" dirty="0" smtClean="0"/>
              <a:t>I venticinque fuggirono con le loro famiglie.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Il 5 giugno 1540 il Farnese fece il suo ingresso in città</a:t>
            </a:r>
            <a:r>
              <a:rPr lang="it-IT" dirty="0" smtClean="0"/>
              <a:t> , insieme a 1.500 fanti e 500 cavalli.</a:t>
            </a:r>
            <a:endParaRPr lang="it-IT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6"/>
          </a:xfrm>
          <a:solidFill>
            <a:srgbClr val="FF0000"/>
          </a:solidFill>
        </p:spPr>
        <p:txBody>
          <a:bodyPr/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La città era presa, non conveniva più distruggerla</a:t>
            </a:r>
          </a:p>
          <a:p>
            <a:pPr algn="ctr"/>
            <a:endParaRPr lang="it-IT" b="1" dirty="0" smtClean="0"/>
          </a:p>
          <a:p>
            <a:pPr algn="ctr">
              <a:buNone/>
            </a:pPr>
            <a:r>
              <a:rPr lang="it-IT" b="1" u="sng" dirty="0" smtClean="0"/>
              <a:t>Per 325 anni </a:t>
            </a:r>
          </a:p>
          <a:p>
            <a:pPr algn="ctr">
              <a:buNone/>
            </a:pPr>
            <a:r>
              <a:rPr lang="it-IT" b="1" dirty="0" smtClean="0"/>
              <a:t>la città resto sotto il dominio teocratico della Chiesa Cattolica.</a:t>
            </a:r>
            <a:endParaRPr lang="it-IT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L’Italia </a:t>
            </a:r>
          </a:p>
          <a:p>
            <a:pPr>
              <a:buNone/>
            </a:pPr>
            <a:r>
              <a:rPr lang="it-IT" dirty="0" smtClean="0"/>
              <a:t>dopo la pace di Lodi</a:t>
            </a:r>
          </a:p>
          <a:p>
            <a:pPr>
              <a:buNone/>
            </a:pPr>
            <a:r>
              <a:rPr lang="it-IT" b="1" dirty="0" smtClean="0"/>
              <a:t>1454</a:t>
            </a:r>
          </a:p>
          <a:p>
            <a:endParaRPr lang="it-IT" dirty="0"/>
          </a:p>
        </p:txBody>
      </p:sp>
      <p:pic>
        <p:nvPicPr>
          <p:cNvPr id="8194" name="Picture 2" descr="C:\Users\Utente\Desktop\Itaia 1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746934" cy="578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Utent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88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00000000000000000000000000000000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endParaRPr lang="it-IT" sz="1000" i="1" dirty="0" smtClean="0"/>
          </a:p>
          <a:p>
            <a:pPr algn="ctr">
              <a:buNone/>
            </a:pPr>
            <a:r>
              <a:rPr lang="it-IT" sz="8800" i="1" dirty="0" smtClean="0"/>
              <a:t>fine</a:t>
            </a:r>
            <a:endParaRPr lang="it-IT" sz="8800" i="1" dirty="0"/>
          </a:p>
        </p:txBody>
      </p:sp>
      <p:pic>
        <p:nvPicPr>
          <p:cNvPr id="5" name="Picture 2" descr="C:\Users\Utente\Desktop\gri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832648" cy="401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Martin Lutero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7" name="Picture 3" descr="C:\Users\Utente\Desktop\Lucas_Cranach_d.Ä._-_Martin_Luther,_1528_(Veste_Coburg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321764" cy="525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Espansionismo musulmano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Utente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373319" cy="3958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Utente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41585" cy="558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Papa Paolo III - 1534</a:t>
            </a:r>
            <a:br>
              <a:rPr lang="it-IT" dirty="0" smtClean="0"/>
            </a:br>
            <a:r>
              <a:rPr lang="it-IT" sz="3600" dirty="0" smtClean="0"/>
              <a:t>al secolo Alessandro Farnese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Desktop\papa-paolo-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788441" cy="4606007"/>
          </a:xfrm>
          <a:prstGeom prst="rect">
            <a:avLst/>
          </a:prstGeom>
          <a:noFill/>
        </p:spPr>
      </p:pic>
      <p:pic>
        <p:nvPicPr>
          <p:cNvPr id="1027" name="Picture 3" descr="C:\Users\Utente\Desktop\mon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08338"/>
            <a:ext cx="2736106" cy="2723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790</Words>
  <Application>Microsoft Office PowerPoint</Application>
  <PresentationFormat>Presentazione su schermo (4:3)</PresentationFormat>
  <Paragraphs>171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LA GUERRA DEL SALE</vt:lpstr>
      <vt:lpstr>Diapositiva 2</vt:lpstr>
      <vt:lpstr>Diapositiva 3</vt:lpstr>
      <vt:lpstr>Italia 1300</vt:lpstr>
      <vt:lpstr>Diapositiva 5</vt:lpstr>
      <vt:lpstr>Martin Lutero </vt:lpstr>
      <vt:lpstr>Espansionismo musulmano</vt:lpstr>
      <vt:lpstr>Diapositiva 8</vt:lpstr>
      <vt:lpstr>Papa Paolo III - 1534 al secolo Alessandro Farnese</vt:lpstr>
      <vt:lpstr>Diapositiva 10</vt:lpstr>
      <vt:lpstr>Malatesta IV Baglioni – Signore di Perugia 1491 - 1531</vt:lpstr>
      <vt:lpstr>Diapositiva 12</vt:lpstr>
      <vt:lpstr>Diapositiva 13</vt:lpstr>
      <vt:lpstr>Diapositiva 14</vt:lpstr>
      <vt:lpstr>Palazzo Degli Oddi </vt:lpstr>
      <vt:lpstr>INTERVALLO</vt:lpstr>
      <vt:lpstr> Interdetto</vt:lpstr>
      <vt:lpstr>TASSE SUL FOCATICO E SUL SALE</vt:lpstr>
      <vt:lpstr>Scrive il Bontempi:</vt:lpstr>
      <vt:lpstr>Diapositiva 20</vt:lpstr>
      <vt:lpstr>Diapositiva 21</vt:lpstr>
      <vt:lpstr>Alfano Alfani Capo dei Priori 1532-1539</vt:lpstr>
      <vt:lpstr>Diapositiva 23</vt:lpstr>
      <vt:lpstr>Diapositiva 24</vt:lpstr>
      <vt:lpstr>Diapositiva 25</vt:lpstr>
      <vt:lpstr>Brunoro Crispolti Priore di Perugia, 1540</vt:lpstr>
      <vt:lpstr>Diapositiva 27</vt:lpstr>
      <vt:lpstr>Preparazione del conflitto </vt:lpstr>
      <vt:lpstr>Diapositiva 29</vt:lpstr>
      <vt:lpstr>Perugia Cerimonia della sottomissione alla sovranità di Cristo Re </vt:lpstr>
      <vt:lpstr> MARIO PODIANI </vt:lpstr>
      <vt:lpstr>Diapositiva 32</vt:lpstr>
      <vt:lpstr>FORZE IN CAMPO</vt:lpstr>
      <vt:lpstr>HA INIZIO IL CONFLITTO</vt:lpstr>
      <vt:lpstr>Diapositiva 35</vt:lpstr>
      <vt:lpstr>INTERVALLO</vt:lpstr>
      <vt:lpstr>Diapositiva 37</vt:lpstr>
      <vt:lpstr>Forze papali a Bastia</vt:lpstr>
      <vt:lpstr>Battaglia di Santa Susanna</vt:lpstr>
      <vt:lpstr>Ponte San Giovanni</vt:lpstr>
      <vt:lpstr>12 maggio 1540, ore 23 prende il comando Ridolfo Baglioni</vt:lpstr>
      <vt:lpstr>Diapositiva 42</vt:lpstr>
      <vt:lpstr>19 Maggio 1540 attacco alla Porta Sant’Antonio</vt:lpstr>
      <vt:lpstr>Diapositiva 44</vt:lpstr>
      <vt:lpstr>Assedio di Torgiano</vt:lpstr>
      <vt:lpstr>Diapositiva 46</vt:lpstr>
      <vt:lpstr>Diapositiva 47</vt:lpstr>
      <vt:lpstr>Diapositiva 48</vt:lpstr>
      <vt:lpstr>Diapositiva 49</vt:lpstr>
      <vt:lpstr>Diapositiva 50</vt:lpstr>
      <vt:lpstr>00000000000000000000000000000000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DEL SALE</dc:title>
  <dc:creator>Utente</dc:creator>
  <cp:lastModifiedBy>Utente</cp:lastModifiedBy>
  <cp:revision>76</cp:revision>
  <dcterms:created xsi:type="dcterms:W3CDTF">2021-10-19T07:14:24Z</dcterms:created>
  <dcterms:modified xsi:type="dcterms:W3CDTF">2022-03-14T07:41:07Z</dcterms:modified>
</cp:coreProperties>
</file>